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1"/>
  </p:sldMasterIdLst>
  <p:sldIdLst>
    <p:sldId id="256" r:id="rId2"/>
    <p:sldId id="257" r:id="rId3"/>
    <p:sldId id="258" r:id="rId4"/>
    <p:sldId id="259" r:id="rId5"/>
    <p:sldId id="264" r:id="rId6"/>
    <p:sldId id="260" r:id="rId7"/>
    <p:sldId id="265" r:id="rId8"/>
    <p:sldId id="266" r:id="rId9"/>
    <p:sldId id="261" r:id="rId10"/>
    <p:sldId id="267" r:id="rId11"/>
    <p:sldId id="268" r:id="rId12"/>
    <p:sldId id="262" r:id="rId13"/>
    <p:sldId id="26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296"/>
  </p:normalViewPr>
  <p:slideViewPr>
    <p:cSldViewPr snapToGrid="0">
      <p:cViewPr varScale="1">
        <p:scale>
          <a:sx n="90" d="100"/>
          <a:sy n="90" d="100"/>
        </p:scale>
        <p:origin x="232"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jpg>
</file>

<file path=ppt/media/image4.jp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C43A76A3-ADC8-4477-8FC1-B9DD55D84908}" type="datetime1">
              <a:rPr lang="en-US" smtClean="0"/>
              <a:t>12/19/23</a:t>
            </a:fld>
            <a:endParaRPr lang="en-US" dirty="0"/>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dirty="0"/>
          </a:p>
        </p:txBody>
      </p:sp>
    </p:spTree>
    <p:extLst>
      <p:ext uri="{BB962C8B-B14F-4D97-AF65-F5344CB8AC3E}">
        <p14:creationId xmlns:p14="http://schemas.microsoft.com/office/powerpoint/2010/main" val="1249685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D6762538-DC4D-4667-96E5-B3278DDF8B12}" type="datetime1">
              <a:rPr lang="en-US" smtClean="0"/>
              <a:t>12/19/23</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0482756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05880548-5C08-4BE3-B63E-F2BB63B0B00C}" type="datetime1">
              <a:rPr lang="en-US" smtClean="0"/>
              <a:t>12/19/23</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07953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DE7F49BE-398D-479A-8A7E-5DDBCA61EDCB}" type="datetime1">
              <a:rPr lang="en-US" smtClean="0"/>
              <a:t>12/19/23</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1445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77240" y="1709738"/>
            <a:ext cx="10570210"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77240" y="4589463"/>
            <a:ext cx="10570210" cy="1500187"/>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CCD0C193-4974-4A1F-9C63-07D595E30D66}" type="datetime1">
              <a:rPr lang="en-US" smtClean="0"/>
              <a:t>12/19/23</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6680154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701AA87F-28D4-4BF0-B81F-877A89DFD5AC}" type="datetime1">
              <a:rPr lang="en-US" smtClean="0"/>
              <a:t>12/19/23</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220055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1812"/>
            <a:ext cx="5220335"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825749"/>
            <a:ext cx="5220335"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1812"/>
            <a:ext cx="5183188" cy="93503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825749"/>
            <a:ext cx="5183188" cy="33639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A8A9F1F3-208B-49A3-B337-9C8ACEB3E0E1}" type="datetime1">
              <a:rPr lang="en-US" smtClean="0"/>
              <a:t>12/19/23</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1449496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a:xfrm>
            <a:off x="777240" y="365125"/>
            <a:ext cx="10659110" cy="1325563"/>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27AF6CA6-7293-4AA2-A0E0-A3BF4416E786}" type="datetime1">
              <a:rPr lang="en-US" smtClean="0"/>
              <a:t>12/19/23</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810105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98D87016-7BCD-46FB-8EE3-AB6C369108B4}" type="datetime1">
              <a:rPr lang="en-US" smtClean="0"/>
              <a:t>12/19/23</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270471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2501900"/>
          </a:xfrm>
        </p:spPr>
        <p:txBody>
          <a:bodyPr anchor="b">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3092450"/>
            <a:ext cx="3994785" cy="277653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A1547011-1FFC-4EF8-9A2E-53B4AD2ADBD4}" type="datetime1">
              <a:rPr lang="en-US" smtClean="0"/>
              <a:t>12/19/23</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78887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77240" y="457200"/>
            <a:ext cx="3994785" cy="2505456"/>
          </a:xfrm>
        </p:spPr>
        <p:txBody>
          <a:bodyPr anchor="b"/>
          <a:lstStyle>
            <a:lvl1pPr>
              <a:defRPr sz="4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77240" y="3081275"/>
            <a:ext cx="3994785" cy="277977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9562EB47-45B4-4EF5-A743-B4885DD2F060}" type="datetime1">
              <a:rPr lang="en-US" smtClean="0"/>
              <a:t>12/19/23</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633700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99B5B3C5-A599-465B-B2B9-866E8B2087CE}"/>
              </a:ext>
            </a:extLst>
          </p:cNvPr>
          <p:cNvSpPr/>
          <p:nvPr/>
        </p:nvSpPr>
        <p:spPr>
          <a:xfrm>
            <a:off x="-1" y="-1"/>
            <a:ext cx="12192001"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25C84982-7DD0-43B1-8A2D-BFA4DF1B4E60}"/>
              </a:ext>
            </a:extLst>
          </p:cNvPr>
          <p:cNvSpPr/>
          <p:nvPr/>
        </p:nvSpPr>
        <p:spPr>
          <a:xfrm>
            <a:off x="-1" y="-1"/>
            <a:ext cx="12192001" cy="685800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grpSp>
        <p:nvGrpSpPr>
          <p:cNvPr id="8" name="Decorative Circles">
            <a:extLst>
              <a:ext uri="{FF2B5EF4-FFF2-40B4-BE49-F238E27FC236}">
                <a16:creationId xmlns:a16="http://schemas.microsoft.com/office/drawing/2014/main" id="{1D912E1C-3BBA-42F0-A3EE-FEC382E7230A}"/>
              </a:ext>
            </a:extLst>
          </p:cNvPr>
          <p:cNvGrpSpPr/>
          <p:nvPr/>
        </p:nvGrpSpPr>
        <p:grpSpPr>
          <a:xfrm>
            <a:off x="-1" y="-1"/>
            <a:ext cx="12192001" cy="6858001"/>
            <a:chOff x="-1" y="-1"/>
            <a:chExt cx="12192001" cy="6858001"/>
          </a:xfrm>
        </p:grpSpPr>
        <p:sp>
          <p:nvSpPr>
            <p:cNvPr id="21" name="Oval 20">
              <a:extLst>
                <a:ext uri="{FF2B5EF4-FFF2-40B4-BE49-F238E27FC236}">
                  <a16:creationId xmlns:a16="http://schemas.microsoft.com/office/drawing/2014/main" id="{2FEEAC76-E273-46A8-8F8E-CE59860FE70D}"/>
                </a:ext>
              </a:extLst>
            </p:cNvPr>
            <p:cNvSpPr/>
            <p:nvPr/>
          </p:nvSpPr>
          <p:spPr>
            <a:xfrm>
              <a:off x="209098" y="727602"/>
              <a:ext cx="172408" cy="172408"/>
            </a:xfrm>
            <a:prstGeom prst="ellipse">
              <a:avLst/>
            </a:prstGeom>
            <a:solidFill>
              <a:schemeClr val="accent2">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76594A0E-9400-45AD-A431-1DA1C0B28966}"/>
                </a:ext>
              </a:extLst>
            </p:cNvPr>
            <p:cNvSpPr/>
            <p:nvPr/>
          </p:nvSpPr>
          <p:spPr>
            <a:xfrm>
              <a:off x="949947" y="136523"/>
              <a:ext cx="113367" cy="113367"/>
            </a:xfrm>
            <a:prstGeom prst="ellipse">
              <a:avLst/>
            </a:prstGeom>
            <a:solidFill>
              <a:srgbClr val="F39E29">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20916D6C-D32F-42B6-8512-CD5EDB8F2B9B}"/>
                </a:ext>
              </a:extLst>
            </p:cNvPr>
            <p:cNvSpPr/>
            <p:nvPr/>
          </p:nvSpPr>
          <p:spPr>
            <a:xfrm>
              <a:off x="11575290" y="5859047"/>
              <a:ext cx="305780" cy="305780"/>
            </a:xfrm>
            <a:prstGeom prst="ellipse">
              <a:avLst/>
            </a:prstGeom>
            <a:solidFill>
              <a:schemeClr val="accent1">
                <a:lumMod val="60000"/>
                <a:lumOff val="4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3834846D-59C6-40F4-907C-F1A4689B58F1}"/>
                </a:ext>
              </a:extLst>
            </p:cNvPr>
            <p:cNvSpPr/>
            <p:nvPr/>
          </p:nvSpPr>
          <p:spPr>
            <a:xfrm>
              <a:off x="95730" y="1133938"/>
              <a:ext cx="226735" cy="226735"/>
            </a:xfrm>
            <a:prstGeom prst="ellipse">
              <a:avLst/>
            </a:prstGeom>
            <a:solidFill>
              <a:schemeClr val="accent3">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5A257CDF-2E36-4DC7-8EE4-5CD8F8ECAC87}"/>
                </a:ext>
              </a:extLst>
            </p:cNvPr>
            <p:cNvSpPr/>
            <p:nvPr/>
          </p:nvSpPr>
          <p:spPr>
            <a:xfrm>
              <a:off x="11536830" y="554419"/>
              <a:ext cx="382700" cy="382700"/>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Oval 47">
              <a:extLst>
                <a:ext uri="{FF2B5EF4-FFF2-40B4-BE49-F238E27FC236}">
                  <a16:creationId xmlns:a16="http://schemas.microsoft.com/office/drawing/2014/main" id="{D5B26E0E-A115-4AE2-82D8-76BB93CC494F}"/>
                </a:ext>
              </a:extLst>
            </p:cNvPr>
            <p:cNvSpPr/>
            <p:nvPr/>
          </p:nvSpPr>
          <p:spPr>
            <a:xfrm>
              <a:off x="11224303" y="299808"/>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755058DB-7E01-4E95-BF59-983AA1BBB38E}"/>
                </a:ext>
              </a:extLst>
            </p:cNvPr>
            <p:cNvSpPr/>
            <p:nvPr/>
          </p:nvSpPr>
          <p:spPr>
            <a:xfrm>
              <a:off x="11629630" y="5482355"/>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A810F7E2-23F3-44D6-B09E-71E556536052}"/>
                </a:ext>
              </a:extLst>
            </p:cNvPr>
            <p:cNvSpPr/>
            <p:nvPr/>
          </p:nvSpPr>
          <p:spPr>
            <a:xfrm>
              <a:off x="10415328" y="612495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59D5C391-E1DB-410A-A78C-ED3BBDFF0758}"/>
                </a:ext>
              </a:extLst>
            </p:cNvPr>
            <p:cNvSpPr/>
            <p:nvPr/>
          </p:nvSpPr>
          <p:spPr>
            <a:xfrm>
              <a:off x="10120382" y="6255986"/>
              <a:ext cx="305780" cy="305780"/>
            </a:xfrm>
            <a:prstGeom prst="ellipse">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Oval 52">
              <a:extLst>
                <a:ext uri="{FF2B5EF4-FFF2-40B4-BE49-F238E27FC236}">
                  <a16:creationId xmlns:a16="http://schemas.microsoft.com/office/drawing/2014/main" id="{77C4944D-9373-4283-BCAA-927A0316659E}"/>
                </a:ext>
              </a:extLst>
            </p:cNvPr>
            <p:cNvSpPr/>
            <p:nvPr/>
          </p:nvSpPr>
          <p:spPr>
            <a:xfrm>
              <a:off x="9934343" y="6204350"/>
              <a:ext cx="113367" cy="113367"/>
            </a:xfrm>
            <a:prstGeom prst="ellipse">
              <a:avLst/>
            </a:pr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6804C521-2D9F-4CE4-AFD3-D4F1551FEC6A}"/>
                </a:ext>
              </a:extLst>
            </p:cNvPr>
            <p:cNvSpPr/>
            <p:nvPr/>
          </p:nvSpPr>
          <p:spPr>
            <a:xfrm>
              <a:off x="11642244" y="6317718"/>
              <a:ext cx="549756" cy="540282"/>
            </a:xfrm>
            <a:custGeom>
              <a:avLst/>
              <a:gdLst>
                <a:gd name="connsiteX0" fmla="*/ 1224540 w 2115556"/>
                <a:gd name="connsiteY0" fmla="*/ 0 h 2079100"/>
                <a:gd name="connsiteX1" fmla="*/ 2090421 w 2115556"/>
                <a:gd name="connsiteY1" fmla="*/ 358660 h 2079100"/>
                <a:gd name="connsiteX2" fmla="*/ 2115556 w 2115556"/>
                <a:gd name="connsiteY2" fmla="*/ 386315 h 2079100"/>
                <a:gd name="connsiteX3" fmla="*/ 2115556 w 2115556"/>
                <a:gd name="connsiteY3" fmla="*/ 2062765 h 2079100"/>
                <a:gd name="connsiteX4" fmla="*/ 2100710 w 2115556"/>
                <a:gd name="connsiteY4" fmla="*/ 2079100 h 2079100"/>
                <a:gd name="connsiteX5" fmla="*/ 348370 w 2115556"/>
                <a:gd name="connsiteY5" fmla="*/ 2079100 h 2079100"/>
                <a:gd name="connsiteX6" fmla="*/ 279625 w 2115556"/>
                <a:gd name="connsiteY6" fmla="*/ 2003461 h 2079100"/>
                <a:gd name="connsiteX7" fmla="*/ 0 w 2115556"/>
                <a:gd name="connsiteY7" fmla="*/ 1224540 h 2079100"/>
                <a:gd name="connsiteX8" fmla="*/ 1224540 w 2115556"/>
                <a:gd name="connsiteY8" fmla="*/ 0 h 207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15556" h="2079100">
                  <a:moveTo>
                    <a:pt x="1224540" y="0"/>
                  </a:moveTo>
                  <a:cubicBezTo>
                    <a:pt x="1562687" y="0"/>
                    <a:pt x="1868823" y="137062"/>
                    <a:pt x="2090421" y="358660"/>
                  </a:cubicBezTo>
                  <a:lnTo>
                    <a:pt x="2115556" y="386315"/>
                  </a:lnTo>
                  <a:lnTo>
                    <a:pt x="2115556" y="2062765"/>
                  </a:lnTo>
                  <a:lnTo>
                    <a:pt x="2100710" y="2079100"/>
                  </a:lnTo>
                  <a:lnTo>
                    <a:pt x="348370" y="2079100"/>
                  </a:lnTo>
                  <a:lnTo>
                    <a:pt x="279625" y="2003461"/>
                  </a:lnTo>
                  <a:cubicBezTo>
                    <a:pt x="104938" y="1791789"/>
                    <a:pt x="0" y="1520419"/>
                    <a:pt x="0" y="1224540"/>
                  </a:cubicBezTo>
                  <a:cubicBezTo>
                    <a:pt x="0" y="548245"/>
                    <a:pt x="548245" y="0"/>
                    <a:pt x="1224540" y="0"/>
                  </a:cubicBezTo>
                  <a:close/>
                </a:path>
              </a:pathLst>
            </a:custGeom>
            <a:solidFill>
              <a:schemeClr val="accent6">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6" name="Freeform: Shape 55">
              <a:extLst>
                <a:ext uri="{FF2B5EF4-FFF2-40B4-BE49-F238E27FC236}">
                  <a16:creationId xmlns:a16="http://schemas.microsoft.com/office/drawing/2014/main" id="{755AC65C-13EF-4182-AA3C-62BE165CC033}"/>
                </a:ext>
              </a:extLst>
            </p:cNvPr>
            <p:cNvSpPr/>
            <p:nvPr/>
          </p:nvSpPr>
          <p:spPr>
            <a:xfrm>
              <a:off x="-1" y="-1"/>
              <a:ext cx="510196" cy="538336"/>
            </a:xfrm>
            <a:custGeom>
              <a:avLst/>
              <a:gdLst>
                <a:gd name="connsiteX0" fmla="*/ 0 w 510196"/>
                <a:gd name="connsiteY0" fmla="*/ 0 h 538336"/>
                <a:gd name="connsiteX1" fmla="*/ 459276 w 510196"/>
                <a:gd name="connsiteY1" fmla="*/ 0 h 538336"/>
                <a:gd name="connsiteX2" fmla="*/ 482126 w 510196"/>
                <a:gd name="connsiteY2" fmla="*/ 42098 h 538336"/>
                <a:gd name="connsiteX3" fmla="*/ 510196 w 510196"/>
                <a:gd name="connsiteY3" fmla="*/ 181136 h 538336"/>
                <a:gd name="connsiteX4" fmla="*/ 152996 w 510196"/>
                <a:gd name="connsiteY4" fmla="*/ 538336 h 538336"/>
                <a:gd name="connsiteX5" fmla="*/ 13958 w 510196"/>
                <a:gd name="connsiteY5" fmla="*/ 510266 h 538336"/>
                <a:gd name="connsiteX6" fmla="*/ 0 w 510196"/>
                <a:gd name="connsiteY6" fmla="*/ 502690 h 53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0196" h="538336">
                  <a:moveTo>
                    <a:pt x="0" y="0"/>
                  </a:moveTo>
                  <a:lnTo>
                    <a:pt x="459276" y="0"/>
                  </a:lnTo>
                  <a:lnTo>
                    <a:pt x="482126" y="42098"/>
                  </a:lnTo>
                  <a:cubicBezTo>
                    <a:pt x="500201" y="84833"/>
                    <a:pt x="510196" y="131817"/>
                    <a:pt x="510196" y="181136"/>
                  </a:cubicBezTo>
                  <a:cubicBezTo>
                    <a:pt x="510196" y="378412"/>
                    <a:pt x="350272" y="538336"/>
                    <a:pt x="152996" y="538336"/>
                  </a:cubicBezTo>
                  <a:cubicBezTo>
                    <a:pt x="103677" y="538336"/>
                    <a:pt x="56693" y="528341"/>
                    <a:pt x="13958" y="510266"/>
                  </a:cubicBezTo>
                  <a:lnTo>
                    <a:pt x="0" y="502690"/>
                  </a:lnTo>
                  <a:close/>
                </a:path>
              </a:pathLst>
            </a:cu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58" name="Freeform: Shape 57">
              <a:extLst>
                <a:ext uri="{FF2B5EF4-FFF2-40B4-BE49-F238E27FC236}">
                  <a16:creationId xmlns:a16="http://schemas.microsoft.com/office/drawing/2014/main" id="{E40DA8D2-FA4B-4282-9D44-48C27B63A153}"/>
                </a:ext>
              </a:extLst>
            </p:cNvPr>
            <p:cNvSpPr/>
            <p:nvPr/>
          </p:nvSpPr>
          <p:spPr>
            <a:xfrm>
              <a:off x="10528695" y="1"/>
              <a:ext cx="554074" cy="282754"/>
            </a:xfrm>
            <a:custGeom>
              <a:avLst/>
              <a:gdLst>
                <a:gd name="connsiteX0" fmla="*/ 644 w 309162"/>
                <a:gd name="connsiteY0" fmla="*/ 0 h 157771"/>
                <a:gd name="connsiteX1" fmla="*/ 308518 w 309162"/>
                <a:gd name="connsiteY1" fmla="*/ 0 h 157771"/>
                <a:gd name="connsiteX2" fmla="*/ 309162 w 309162"/>
                <a:gd name="connsiteY2" fmla="*/ 3190 h 157771"/>
                <a:gd name="connsiteX3" fmla="*/ 154581 w 309162"/>
                <a:gd name="connsiteY3" fmla="*/ 157771 h 157771"/>
                <a:gd name="connsiteX4" fmla="*/ 0 w 309162"/>
                <a:gd name="connsiteY4" fmla="*/ 3190 h 1577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162" h="157771">
                  <a:moveTo>
                    <a:pt x="644" y="0"/>
                  </a:moveTo>
                  <a:lnTo>
                    <a:pt x="308518" y="0"/>
                  </a:lnTo>
                  <a:lnTo>
                    <a:pt x="309162" y="3190"/>
                  </a:lnTo>
                  <a:cubicBezTo>
                    <a:pt x="309162" y="88563"/>
                    <a:pt x="239954" y="157771"/>
                    <a:pt x="154581" y="157771"/>
                  </a:cubicBezTo>
                  <a:cubicBezTo>
                    <a:pt x="69208" y="157771"/>
                    <a:pt x="0" y="88563"/>
                    <a:pt x="0" y="3190"/>
                  </a:cubicBez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sp>
          <p:nvSpPr>
            <p:cNvPr id="10" name="Oval 9">
              <a:extLst>
                <a:ext uri="{FF2B5EF4-FFF2-40B4-BE49-F238E27FC236}">
                  <a16:creationId xmlns:a16="http://schemas.microsoft.com/office/drawing/2014/main" id="{99065014-CB18-414D-A527-31ECC45700AB}"/>
                </a:ext>
              </a:extLst>
            </p:cNvPr>
            <p:cNvSpPr/>
            <p:nvPr/>
          </p:nvSpPr>
          <p:spPr>
            <a:xfrm>
              <a:off x="504140" y="1132500"/>
              <a:ext cx="84680" cy="84680"/>
            </a:xfrm>
            <a:prstGeom prst="ellipse">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1" name="Freeform: Shape 60">
              <a:extLst>
                <a:ext uri="{FF2B5EF4-FFF2-40B4-BE49-F238E27FC236}">
                  <a16:creationId xmlns:a16="http://schemas.microsoft.com/office/drawing/2014/main" id="{8F39E27A-56C1-4328-8DF1-2DA147C78483}"/>
                </a:ext>
              </a:extLst>
            </p:cNvPr>
            <p:cNvSpPr/>
            <p:nvPr/>
          </p:nvSpPr>
          <p:spPr>
            <a:xfrm>
              <a:off x="12051348" y="5576515"/>
              <a:ext cx="137603" cy="210490"/>
            </a:xfrm>
            <a:custGeom>
              <a:avLst/>
              <a:gdLst>
                <a:gd name="connsiteX0" fmla="*/ 105245 w 137603"/>
                <a:gd name="connsiteY0" fmla="*/ 0 h 210490"/>
                <a:gd name="connsiteX1" fmla="*/ 137603 w 137603"/>
                <a:gd name="connsiteY1" fmla="*/ 6533 h 210490"/>
                <a:gd name="connsiteX2" fmla="*/ 137603 w 137603"/>
                <a:gd name="connsiteY2" fmla="*/ 203957 h 210490"/>
                <a:gd name="connsiteX3" fmla="*/ 105245 w 137603"/>
                <a:gd name="connsiteY3" fmla="*/ 210490 h 210490"/>
                <a:gd name="connsiteX4" fmla="*/ 0 w 137603"/>
                <a:gd name="connsiteY4" fmla="*/ 105245 h 210490"/>
                <a:gd name="connsiteX5" fmla="*/ 105245 w 137603"/>
                <a:gd name="connsiteY5" fmla="*/ 0 h 21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603" h="210490">
                  <a:moveTo>
                    <a:pt x="105245" y="0"/>
                  </a:moveTo>
                  <a:lnTo>
                    <a:pt x="137603" y="6533"/>
                  </a:lnTo>
                  <a:lnTo>
                    <a:pt x="137603" y="203957"/>
                  </a:lnTo>
                  <a:lnTo>
                    <a:pt x="105245" y="210490"/>
                  </a:lnTo>
                  <a:cubicBezTo>
                    <a:pt x="47120" y="210490"/>
                    <a:pt x="0" y="163370"/>
                    <a:pt x="0" y="105245"/>
                  </a:cubicBezTo>
                  <a:cubicBezTo>
                    <a:pt x="0" y="47120"/>
                    <a:pt x="47120" y="0"/>
                    <a:pt x="105245" y="0"/>
                  </a:cubicBezTo>
                  <a:close/>
                </a:path>
              </a:pathLst>
            </a:cu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dirty="0">
                <a:solidFill>
                  <a:schemeClr val="bg1"/>
                </a:solidFill>
                <a:latin typeface="+mj-lt"/>
              </a:endParaRPr>
            </a:p>
          </p:txBody>
        </p:sp>
      </p:gr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0" y="6488268"/>
            <a:ext cx="2743200" cy="233209"/>
          </a:xfrm>
          <a:prstGeom prst="rect">
            <a:avLst/>
          </a:prstGeom>
        </p:spPr>
        <p:txBody>
          <a:bodyPr vert="horz" lIns="91440" tIns="45720" rIns="91440" bIns="45720" rtlCol="0" anchor="ctr"/>
          <a:lstStyle>
            <a:lvl1pPr algn="l">
              <a:defRPr sz="1000">
                <a:solidFill>
                  <a:schemeClr val="tx1">
                    <a:tint val="75000"/>
                  </a:schemeClr>
                </a:solidFill>
              </a:defRPr>
            </a:lvl1pPr>
          </a:lstStyle>
          <a:p>
            <a:fld id="{4A8D24A4-5FEC-4062-8995-EB21925B3B40}" type="datetime1">
              <a:rPr lang="en-US" smtClean="0"/>
              <a:t>12/19/23</a:t>
            </a:fld>
            <a:endParaRPr lang="en-US" sz="1000"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sz="1000"/>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93150" y="6488268"/>
            <a:ext cx="2743200" cy="233209"/>
          </a:xfrm>
          <a:prstGeom prst="rect">
            <a:avLst/>
          </a:prstGeom>
        </p:spPr>
        <p:txBody>
          <a:bodyPr vert="horz" lIns="91440" tIns="45720" rIns="91440" bIns="45720" rtlCol="0" anchor="ctr"/>
          <a:lstStyle>
            <a:lvl1pPr algn="r">
              <a:defRPr sz="1000">
                <a:solidFill>
                  <a:schemeClr val="tx1">
                    <a:tint val="75000"/>
                  </a:schemeClr>
                </a:solidFill>
              </a:defRPr>
            </a:lvl1pPr>
          </a:lstStyle>
          <a:p>
            <a:fld id="{35747434-7036-48DB-A148-6B3D8EE75CDA}" type="slidenum">
              <a:rPr lang="en-US" smtClean="0"/>
              <a:pPr/>
              <a:t>‹#›</a:t>
            </a:fld>
            <a:endParaRPr lang="en-US" sz="1000" dirty="0"/>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0" y="365125"/>
            <a:ext cx="1065911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0" y="1825625"/>
            <a:ext cx="1065911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7177533"/>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hf sldNum="0" hdr="0" ftr="0" dt="0"/>
  <p:txStyles>
    <p:titleStyle>
      <a:lvl1pPr algn="l" defTabSz="914400" rtl="0" eaLnBrk="1" latinLnBrk="0" hangingPunct="1">
        <a:lnSpc>
          <a:spcPct val="90000"/>
        </a:lnSpc>
        <a:spcBef>
          <a:spcPct val="0"/>
        </a:spcBef>
        <a:buNone/>
        <a:defRPr sz="540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tx2">
            <a:lumMod val="75000"/>
            <a:lumOff val="25000"/>
          </a:schemeClr>
        </a:buClr>
        <a:buFont typeface="Arial" panose="020B0604020202020204" pitchFamily="34" charset="0"/>
        <a:buChar char="•"/>
        <a:defRPr sz="20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6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Clr>
          <a:schemeClr val="tx2">
            <a:lumMod val="75000"/>
            <a:lumOff val="25000"/>
          </a:schemeClr>
        </a:buClr>
        <a:buFont typeface="Arial" panose="020B0604020202020204" pitchFamily="34"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33E0473-C315-42D8-A82A-A2FE49DC67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D23A251-68F2-43E5-812B-4BBAE1AF53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mj-lt"/>
            </a:endParaRPr>
          </a:p>
        </p:txBody>
      </p:sp>
      <p:pic>
        <p:nvPicPr>
          <p:cNvPr id="4" name="Picture 3" descr="Wavy 3D art">
            <a:extLst>
              <a:ext uri="{FF2B5EF4-FFF2-40B4-BE49-F238E27FC236}">
                <a16:creationId xmlns:a16="http://schemas.microsoft.com/office/drawing/2014/main" id="{A3CB595A-62C9-CB13-A356-7C6FF98166E6}"/>
              </a:ext>
            </a:extLst>
          </p:cNvPr>
          <p:cNvPicPr>
            <a:picLocks noChangeAspect="1"/>
          </p:cNvPicPr>
          <p:nvPr/>
        </p:nvPicPr>
        <p:blipFill rotWithShape="1">
          <a:blip r:embed="rId2">
            <a:alphaModFix amt="40000"/>
          </a:blip>
          <a:srcRect t="20441" r="-1" b="6959"/>
          <a:stretch/>
        </p:blipFill>
        <p:spPr>
          <a:xfrm>
            <a:off x="1525" y="10"/>
            <a:ext cx="12188951" cy="6857990"/>
          </a:xfrm>
          <a:prstGeom prst="rect">
            <a:avLst/>
          </a:prstGeom>
        </p:spPr>
      </p:pic>
      <p:grpSp>
        <p:nvGrpSpPr>
          <p:cNvPr id="13" name="decorative circle">
            <a:extLst>
              <a:ext uri="{FF2B5EF4-FFF2-40B4-BE49-F238E27FC236}">
                <a16:creationId xmlns:a16="http://schemas.microsoft.com/office/drawing/2014/main" id="{0350AF23-2606-421F-AB7B-23D9B48F3E9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4102" y="236341"/>
            <a:ext cx="11340713" cy="5464029"/>
            <a:chOff x="314102" y="236341"/>
            <a:chExt cx="11340713" cy="5464029"/>
          </a:xfrm>
        </p:grpSpPr>
        <p:sp>
          <p:nvSpPr>
            <p:cNvPr id="27" name="Oval 26">
              <a:extLst>
                <a:ext uri="{FF2B5EF4-FFF2-40B4-BE49-F238E27FC236}">
                  <a16:creationId xmlns:a16="http://schemas.microsoft.com/office/drawing/2014/main" id="{526A544A-3C76-4502-A741-F4DB0E2CD2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60448" y="3803994"/>
              <a:ext cx="94160" cy="94160"/>
            </a:xfrm>
            <a:prstGeom prst="ellipse">
              <a:avLst/>
            </a:prstGeom>
            <a:solidFill>
              <a:srgbClr val="E3BEBE">
                <a:alpha val="2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017B8593-D171-47B5-8D1A-E34E7B138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14102" y="3044381"/>
              <a:ext cx="226735" cy="226735"/>
            </a:xfrm>
            <a:prstGeom prst="ellipse">
              <a:avLst/>
            </a:prstGeom>
            <a:solidFill>
              <a:schemeClr val="tx2">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1FEF60D4-64F6-450F-B86D-383EEA1C8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188374" y="386135"/>
              <a:ext cx="466441" cy="466441"/>
            </a:xfrm>
            <a:prstGeom prst="ellipse">
              <a:avLst/>
            </a:prstGeom>
            <a:solidFill>
              <a:schemeClr val="accent2">
                <a:lumMod val="60000"/>
                <a:lumOff val="40000"/>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A97D4A7C-B520-46CB-9A94-711F53997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065714" y="236341"/>
              <a:ext cx="113367" cy="113367"/>
            </a:xfrm>
            <a:prstGeom prst="ellipse">
              <a:avLst/>
            </a:prstGeom>
            <a:solidFill>
              <a:srgbClr val="F39E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2B7B976F-E84B-4936-90D7-C8298A5E7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51535" y="2516671"/>
              <a:ext cx="466441" cy="4664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DC91FFEC-59DF-4D22-A925-F515207692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230142" y="4588038"/>
              <a:ext cx="113367" cy="11336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58931E95-0847-47E4-8AEC-312312A032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02046" y="5394590"/>
              <a:ext cx="305780" cy="305780"/>
            </a:xfrm>
            <a:prstGeom prst="ellipse">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3C094915-EF93-49A0-9B90-C44FB9B500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408287" y="5160714"/>
              <a:ext cx="113367" cy="11336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E94F0347-4A90-1034-6A2B-4CB51409809B}"/>
              </a:ext>
            </a:extLst>
          </p:cNvPr>
          <p:cNvSpPr>
            <a:spLocks noGrp="1"/>
          </p:cNvSpPr>
          <p:nvPr>
            <p:ph type="ctrTitle"/>
          </p:nvPr>
        </p:nvSpPr>
        <p:spPr>
          <a:xfrm>
            <a:off x="2562606" y="1122363"/>
            <a:ext cx="7063739" cy="2387600"/>
          </a:xfrm>
        </p:spPr>
        <p:txBody>
          <a:bodyPr>
            <a:normAutofit/>
          </a:bodyPr>
          <a:lstStyle/>
          <a:p>
            <a:r>
              <a:rPr lang="en-US" dirty="0">
                <a:solidFill>
                  <a:schemeClr val="accent2"/>
                </a:solidFill>
              </a:rPr>
              <a:t>Home Electrical Management and Security System</a:t>
            </a:r>
          </a:p>
        </p:txBody>
      </p:sp>
      <p:sp>
        <p:nvSpPr>
          <p:cNvPr id="3" name="Subtitle 2">
            <a:extLst>
              <a:ext uri="{FF2B5EF4-FFF2-40B4-BE49-F238E27FC236}">
                <a16:creationId xmlns:a16="http://schemas.microsoft.com/office/drawing/2014/main" id="{07B25199-6B6B-5307-2BB0-AAD52D89B003}"/>
              </a:ext>
            </a:extLst>
          </p:cNvPr>
          <p:cNvSpPr>
            <a:spLocks noGrp="1"/>
          </p:cNvSpPr>
          <p:nvPr>
            <p:ph type="subTitle" idx="1"/>
          </p:nvPr>
        </p:nvSpPr>
        <p:spPr>
          <a:xfrm>
            <a:off x="2562606" y="3602038"/>
            <a:ext cx="7063739" cy="1655762"/>
          </a:xfrm>
        </p:spPr>
        <p:txBody>
          <a:bodyPr>
            <a:normAutofit/>
          </a:bodyPr>
          <a:lstStyle/>
          <a:p>
            <a:r>
              <a:rPr lang="en-US" dirty="0">
                <a:solidFill>
                  <a:srgbClr val="FFFFFF"/>
                </a:solidFill>
              </a:rPr>
              <a:t>SERGE YVON NGUEKO TCHAMANDE</a:t>
            </a:r>
          </a:p>
        </p:txBody>
      </p:sp>
    </p:spTree>
    <p:extLst>
      <p:ext uri="{BB962C8B-B14F-4D97-AF65-F5344CB8AC3E}">
        <p14:creationId xmlns:p14="http://schemas.microsoft.com/office/powerpoint/2010/main" val="12735316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8130B2-35CD-9AE2-FC1D-ECCC0433A3D2}"/>
              </a:ext>
            </a:extLst>
          </p:cNvPr>
          <p:cNvSpPr>
            <a:spLocks noGrp="1"/>
          </p:cNvSpPr>
          <p:nvPr>
            <p:ph type="title"/>
          </p:nvPr>
        </p:nvSpPr>
        <p:spPr/>
        <p:txBody>
          <a:bodyPr/>
          <a:lstStyle/>
          <a:p>
            <a:endParaRPr lang="en-US"/>
          </a:p>
        </p:txBody>
      </p:sp>
      <p:pic>
        <p:nvPicPr>
          <p:cNvPr id="5" name="Content Placeholder 4" descr="A screenshot of a phone&#10;&#10;Description automatically generated">
            <a:extLst>
              <a:ext uri="{FF2B5EF4-FFF2-40B4-BE49-F238E27FC236}">
                <a16:creationId xmlns:a16="http://schemas.microsoft.com/office/drawing/2014/main" id="{87EC5E07-B9DB-E70D-DCBE-74DA51499CE2}"/>
              </a:ext>
            </a:extLst>
          </p:cNvPr>
          <p:cNvPicPr>
            <a:picLocks noGrp="1" noChangeAspect="1"/>
          </p:cNvPicPr>
          <p:nvPr>
            <p:ph idx="1"/>
          </p:nvPr>
        </p:nvPicPr>
        <p:blipFill>
          <a:blip r:embed="rId2"/>
          <a:stretch>
            <a:fillRect/>
          </a:stretch>
        </p:blipFill>
        <p:spPr>
          <a:xfrm>
            <a:off x="1457325" y="0"/>
            <a:ext cx="8086725" cy="7058025"/>
          </a:xfrm>
        </p:spPr>
      </p:pic>
    </p:spTree>
    <p:extLst>
      <p:ext uri="{BB962C8B-B14F-4D97-AF65-F5344CB8AC3E}">
        <p14:creationId xmlns:p14="http://schemas.microsoft.com/office/powerpoint/2010/main" val="25560123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63B481-B3EF-695F-FFEF-88F8395C266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B059C857-87BA-1244-A27E-ACFD31100307}"/>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3246985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4223D-34DE-F942-0CB4-99AA4A9F426B}"/>
              </a:ext>
            </a:extLst>
          </p:cNvPr>
          <p:cNvSpPr>
            <a:spLocks noGrp="1"/>
          </p:cNvSpPr>
          <p:nvPr>
            <p:ph type="title"/>
          </p:nvPr>
        </p:nvSpPr>
        <p:spPr/>
        <p:txBody>
          <a:bodyPr/>
          <a:lstStyle/>
          <a:p>
            <a:r>
              <a:rPr lang="en-US" b="1" i="0" u="none" strike="noStrike" dirty="0">
                <a:effectLst/>
                <a:latin typeface="Söhne"/>
              </a:rPr>
              <a:t>Future Adaptations</a:t>
            </a:r>
            <a:endParaRPr lang="en-US" dirty="0"/>
          </a:p>
        </p:txBody>
      </p:sp>
      <p:sp>
        <p:nvSpPr>
          <p:cNvPr id="3" name="Content Placeholder 2">
            <a:extLst>
              <a:ext uri="{FF2B5EF4-FFF2-40B4-BE49-F238E27FC236}">
                <a16:creationId xmlns:a16="http://schemas.microsoft.com/office/drawing/2014/main" id="{F85BEF69-DA8C-DD1A-CC20-D57D61E8095D}"/>
              </a:ext>
            </a:extLst>
          </p:cNvPr>
          <p:cNvSpPr>
            <a:spLocks noGrp="1"/>
          </p:cNvSpPr>
          <p:nvPr>
            <p:ph idx="1"/>
          </p:nvPr>
        </p:nvSpPr>
        <p:spPr/>
        <p:txBody>
          <a:bodyPr>
            <a:normAutofit fontScale="92500" lnSpcReduction="10000"/>
          </a:bodyPr>
          <a:lstStyle/>
          <a:p>
            <a:pPr marL="0" indent="0" algn="l">
              <a:buNone/>
            </a:pPr>
            <a:r>
              <a:rPr lang="en-US" b="0" i="1" u="none" strike="noStrike" dirty="0">
                <a:solidFill>
                  <a:srgbClr val="374151"/>
                </a:solidFill>
                <a:effectLst/>
                <a:latin typeface="Söhne"/>
              </a:rPr>
              <a:t> Let's now explore the future developments of our project. We have identified several avenues for expanding functionality and improving performance.</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Integration of New Sensors and Features:</a:t>
            </a:r>
            <a:r>
              <a:rPr lang="en-US" b="0" i="0" u="none" strike="noStrike" dirty="0">
                <a:solidFill>
                  <a:srgbClr val="374151"/>
                </a:solidFill>
                <a:effectLst/>
                <a:latin typeface="Söhne"/>
              </a:rPr>
              <a:t> </a:t>
            </a:r>
            <a:r>
              <a:rPr lang="en-US" b="0" i="1" u="none" strike="noStrike" dirty="0">
                <a:solidFill>
                  <a:srgbClr val="374151"/>
                </a:solidFill>
                <a:effectLst/>
                <a:latin typeface="Söhne"/>
              </a:rPr>
              <a:t>To enhance the sensor array, we could consider incorporating gas sensors, air quality sensors, or even surveillance cameras for more precise and versatile detection. These additions could not only bolster security but also broaden the scope of intelligent home environment management.</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Improvements Based on User Feedback:</a:t>
            </a:r>
            <a:r>
              <a:rPr lang="en-US" b="0" i="0" u="none" strike="noStrike" dirty="0">
                <a:solidFill>
                  <a:srgbClr val="374151"/>
                </a:solidFill>
                <a:effectLst/>
                <a:latin typeface="Söhne"/>
              </a:rPr>
              <a:t> </a:t>
            </a:r>
            <a:r>
              <a:rPr lang="en-US" b="0" i="1" u="none" strike="noStrike" dirty="0">
                <a:solidFill>
                  <a:srgbClr val="374151"/>
                </a:solidFill>
                <a:effectLst/>
                <a:latin typeface="Söhne"/>
              </a:rPr>
              <a:t>User feedback and daily experiences will steer our future enhancements. We could fine-tune detection thresholds, adjust electrical management algorithms based on consumption habits, and integrate intelligent features derived from observed behaviors.</a:t>
            </a:r>
            <a:endParaRPr lang="en-US" b="0" i="0" u="none" strike="noStrike" dirty="0">
              <a:solidFill>
                <a:srgbClr val="374151"/>
              </a:solidFill>
              <a:effectLst/>
              <a:latin typeface="Söhne"/>
            </a:endParaRPr>
          </a:p>
          <a:p>
            <a:pPr algn="l"/>
            <a:r>
              <a:rPr lang="en-US" b="1" i="0" u="none" strike="noStrike" dirty="0">
                <a:solidFill>
                  <a:srgbClr val="374151"/>
                </a:solidFill>
                <a:effectLst/>
                <a:latin typeface="Söhne"/>
              </a:rPr>
              <a:t>Examples from Related Platforms:</a:t>
            </a:r>
            <a:r>
              <a:rPr lang="en-US" b="0" i="0" u="none" strike="noStrike" dirty="0">
                <a:solidFill>
                  <a:srgbClr val="374151"/>
                </a:solidFill>
                <a:effectLst/>
                <a:latin typeface="Söhne"/>
              </a:rPr>
              <a:t> </a:t>
            </a:r>
            <a:r>
              <a:rPr lang="en-US" b="0" i="1" u="none" strike="noStrike" dirty="0">
                <a:solidFill>
                  <a:srgbClr val="374151"/>
                </a:solidFill>
                <a:effectLst/>
                <a:latin typeface="Söhne"/>
              </a:rPr>
              <a:t>Let's draw inspiration from successful similar platforms. Features like integration with voice assistants such as Amazon Alexa or Google Assistant, IoT connectivity with other smart devices in the home, and even compatibility with mobile applications for remote control are examples of adaptations that could enhance the appeal and utility of our system in daily life.</a:t>
            </a:r>
            <a:endParaRPr lang="en-US" b="0" i="0" u="none" strike="noStrike" dirty="0">
              <a:solidFill>
                <a:srgbClr val="374151"/>
              </a:solidFill>
              <a:effectLst/>
              <a:latin typeface="Söhne"/>
            </a:endParaRPr>
          </a:p>
          <a:p>
            <a:pPr algn="l"/>
            <a:r>
              <a:rPr lang="en-US" b="0" i="1" u="none" strike="noStrike" dirty="0">
                <a:solidFill>
                  <a:srgbClr val="374151"/>
                </a:solidFill>
                <a:effectLst/>
                <a:latin typeface="Söhne"/>
              </a:rPr>
              <a:t>Considering these perspectives, our project evolves into a scalable platform, capable of adapting to changing needs and embracing future innovations for an even more enriching user experience.</a:t>
            </a:r>
            <a:endParaRPr lang="en-US" b="0" i="0" u="none" strike="noStrike" dirty="0">
              <a:solidFill>
                <a:srgbClr val="374151"/>
              </a:solidFill>
              <a:effectLst/>
              <a:latin typeface="Söhne"/>
            </a:endParaRPr>
          </a:p>
          <a:p>
            <a:endParaRPr lang="en-US" dirty="0"/>
          </a:p>
        </p:txBody>
      </p:sp>
    </p:spTree>
    <p:extLst>
      <p:ext uri="{BB962C8B-B14F-4D97-AF65-F5344CB8AC3E}">
        <p14:creationId xmlns:p14="http://schemas.microsoft.com/office/powerpoint/2010/main" val="1490802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CB55A-8B1F-2B13-88E6-D84AC20CC726}"/>
              </a:ext>
            </a:extLst>
          </p:cNvPr>
          <p:cNvSpPr>
            <a:spLocks noGrp="1"/>
          </p:cNvSpPr>
          <p:nvPr>
            <p:ph type="title"/>
          </p:nvPr>
        </p:nvSpPr>
        <p:spPr/>
        <p:txBody>
          <a:bodyPr/>
          <a:lstStyle/>
          <a:p>
            <a:r>
              <a:rPr lang="en-US" b="1" i="0" u="none" strike="noStrike" dirty="0">
                <a:effectLst/>
                <a:latin typeface="Söhne"/>
              </a:rPr>
              <a:t>Challenges Faced</a:t>
            </a:r>
            <a:endParaRPr lang="en-US" dirty="0"/>
          </a:p>
        </p:txBody>
      </p:sp>
      <p:sp>
        <p:nvSpPr>
          <p:cNvPr id="3" name="Content Placeholder 2">
            <a:extLst>
              <a:ext uri="{FF2B5EF4-FFF2-40B4-BE49-F238E27FC236}">
                <a16:creationId xmlns:a16="http://schemas.microsoft.com/office/drawing/2014/main" id="{42A59A0E-7027-F963-C836-6366CEE44439}"/>
              </a:ext>
            </a:extLst>
          </p:cNvPr>
          <p:cNvSpPr>
            <a:spLocks noGrp="1"/>
          </p:cNvSpPr>
          <p:nvPr>
            <p:ph idx="1"/>
          </p:nvPr>
        </p:nvSpPr>
        <p:spPr/>
        <p:txBody>
          <a:bodyPr>
            <a:normAutofit fontScale="85000" lnSpcReduction="10000"/>
          </a:bodyPr>
          <a:lstStyle/>
          <a:p>
            <a:pPr marL="0" indent="0" algn="l">
              <a:buNone/>
            </a:pPr>
            <a:r>
              <a:rPr lang="en-US" b="0" i="0" u="none" strike="noStrike" dirty="0">
                <a:solidFill>
                  <a:srgbClr val="374151"/>
                </a:solidFill>
                <a:effectLst/>
                <a:latin typeface="Söhne"/>
              </a:rPr>
              <a:t> During the development process, several challenges emerged, each providing an opportunity for learning and continuous improvement.</a:t>
            </a:r>
          </a:p>
          <a:p>
            <a:pPr algn="l">
              <a:buFont typeface="+mj-lt"/>
              <a:buAutoNum type="arabicPeriod"/>
            </a:pPr>
            <a:r>
              <a:rPr lang="en-US" b="1" i="0" u="none" strike="noStrike" dirty="0">
                <a:solidFill>
                  <a:srgbClr val="374151"/>
                </a:solidFill>
                <a:effectLst/>
                <a:latin typeface="Söhne"/>
              </a:rPr>
              <a:t>Limited Particle Capacity:</a:t>
            </a:r>
            <a:r>
              <a:rPr lang="en-US" b="0" i="0" u="none" strike="noStrike" dirty="0">
                <a:solidFill>
                  <a:srgbClr val="374151"/>
                </a:solidFill>
                <a:effectLst/>
                <a:latin typeface="Söhne"/>
              </a:rPr>
              <a:t> One major challenge encountered was the limited capacity of the Particle platform to seamlessly handle data-intensive sensors. This necessitated a strategic approach in resource management to avoid potential performance issues. We optimized the sensor reading frequency and adjusted how data was processed to ensure efficient use of limited resources.</a:t>
            </a:r>
          </a:p>
          <a:p>
            <a:pPr algn="l">
              <a:buFont typeface="+mj-lt"/>
              <a:buAutoNum type="arabicPeriod"/>
            </a:pPr>
            <a:r>
              <a:rPr lang="en-US" b="1" i="0" u="none" strike="noStrike" dirty="0">
                <a:solidFill>
                  <a:srgbClr val="374151"/>
                </a:solidFill>
                <a:effectLst/>
                <a:latin typeface="Söhne"/>
              </a:rPr>
              <a:t>Arduino Failure and Project Adaptation:</a:t>
            </a:r>
            <a:r>
              <a:rPr lang="en-US" b="0" i="0" u="none" strike="noStrike" dirty="0">
                <a:solidFill>
                  <a:srgbClr val="374151"/>
                </a:solidFill>
                <a:effectLst/>
                <a:latin typeface="Söhne"/>
              </a:rPr>
              <a:t> An unexpected Arduino failure interrupted the initial development. This experience prompted a reevaluation of our approach and a redesign of the project for increased reliability. We strengthened redundancy mechanisms and implemented backup practices to minimize the impact of potential hardware failures in the future.</a:t>
            </a:r>
          </a:p>
          <a:p>
            <a:pPr algn="l">
              <a:buFont typeface="+mj-lt"/>
              <a:buAutoNum type="arabicPeriod"/>
            </a:pPr>
            <a:r>
              <a:rPr lang="en-US" b="1" i="0" u="none" strike="noStrike" dirty="0">
                <a:solidFill>
                  <a:srgbClr val="374151"/>
                </a:solidFill>
                <a:effectLst/>
                <a:latin typeface="Söhne"/>
              </a:rPr>
              <a:t>Particle Library Limitations:</a:t>
            </a:r>
            <a:r>
              <a:rPr lang="en-US" b="0" i="0" u="none" strike="noStrike" dirty="0">
                <a:solidFill>
                  <a:srgbClr val="374151"/>
                </a:solidFill>
                <a:effectLst/>
                <a:latin typeface="Söhne"/>
              </a:rPr>
              <a:t> Another challenge arose from the Particle library, which proved insufficient to support all required sensor types. To overcome this limitation, we explored alternative solutions, implemented custom libraries when necessary, and contributed to the community by sharing our enhancements.</a:t>
            </a:r>
          </a:p>
          <a:p>
            <a:pPr algn="l"/>
            <a:r>
              <a:rPr lang="en-US" b="1" i="0" u="none" strike="noStrike" dirty="0">
                <a:solidFill>
                  <a:srgbClr val="374151"/>
                </a:solidFill>
                <a:effectLst/>
                <a:latin typeface="Söhne"/>
              </a:rPr>
              <a:t>Lessons Learned:</a:t>
            </a:r>
            <a:r>
              <a:rPr lang="en-US" b="0" i="0" u="none" strike="noStrike" dirty="0">
                <a:solidFill>
                  <a:srgbClr val="374151"/>
                </a:solidFill>
                <a:effectLst/>
                <a:latin typeface="Söhne"/>
              </a:rPr>
              <a:t> These challenges taught us the importance of flexibility in design, the need to anticipate platform limitations, and the significance of robustness in the face of unforeseen failures. These experiences also bolstered our ability to solve complex problems and iterate rapidly in a constantly evolving environment. Ultimately, these challenges shaped a more robust project and equipped us with valuable skills for addressing similar projects in the future.</a:t>
            </a:r>
          </a:p>
          <a:p>
            <a:endParaRPr lang="en-US" dirty="0"/>
          </a:p>
        </p:txBody>
      </p:sp>
    </p:spTree>
    <p:extLst>
      <p:ext uri="{BB962C8B-B14F-4D97-AF65-F5344CB8AC3E}">
        <p14:creationId xmlns:p14="http://schemas.microsoft.com/office/powerpoint/2010/main" val="3195808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57F23-70CD-6C26-A0D5-1DA2EA236A80}"/>
              </a:ext>
            </a:extLst>
          </p:cNvPr>
          <p:cNvSpPr>
            <a:spLocks noGrp="1"/>
          </p:cNvSpPr>
          <p:nvPr>
            <p:ph type="title"/>
          </p:nvPr>
        </p:nvSpPr>
        <p:spPr/>
        <p:txBody>
          <a:bodyPr>
            <a:normAutofit fontScale="90000"/>
          </a:bodyPr>
          <a:lstStyle/>
          <a:p>
            <a:r>
              <a:rPr lang="en-US" b="0" i="1" u="none" strike="noStrike" dirty="0">
                <a:solidFill>
                  <a:srgbClr val="374151"/>
                </a:solidFill>
                <a:effectLst/>
                <a:latin typeface="Söhne"/>
              </a:rPr>
              <a:t>Why Chose This Project?</a:t>
            </a:r>
            <a:br>
              <a:rPr lang="en-US" b="0" i="0" u="none" strike="noStrike" dirty="0">
                <a:solidFill>
                  <a:srgbClr val="374151"/>
                </a:solidFill>
                <a:effectLst/>
                <a:latin typeface="Söhne"/>
              </a:rPr>
            </a:br>
            <a:endParaRPr lang="en-US" dirty="0"/>
          </a:p>
        </p:txBody>
      </p:sp>
      <p:sp>
        <p:nvSpPr>
          <p:cNvPr id="3" name="Content Placeholder 2">
            <a:extLst>
              <a:ext uri="{FF2B5EF4-FFF2-40B4-BE49-F238E27FC236}">
                <a16:creationId xmlns:a16="http://schemas.microsoft.com/office/drawing/2014/main" id="{DBE763C8-DDB0-C310-01B7-79764CB6FFA0}"/>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This project introduces a comprehensive "Home Electrical Management and Security System." As technology continues to shape our lives, the integration of smart solutions for efficient electrical management and enhanced security becomes increasingly vital.</a:t>
            </a:r>
          </a:p>
          <a:p>
            <a:pPr algn="l">
              <a:buFont typeface="Arial" panose="020B0604020202020204" pitchFamily="34" charset="0"/>
              <a:buChar char="•"/>
            </a:pPr>
            <a:r>
              <a:rPr lang="en-US" b="0" i="0" u="none" strike="noStrike" dirty="0">
                <a:solidFill>
                  <a:srgbClr val="374151"/>
                </a:solidFill>
                <a:effectLst/>
                <a:latin typeface="Söhne"/>
              </a:rPr>
              <a:t>The decision to embark on this project stems from a recognition of the growing significance of home automation. By developing a system that combines electrical management with robust security features, we aim to address real-world challenges and contribute to the evolution of smart home solutions.</a:t>
            </a:r>
          </a:p>
          <a:p>
            <a:endParaRPr lang="en-US" dirty="0"/>
          </a:p>
        </p:txBody>
      </p:sp>
    </p:spTree>
    <p:extLst>
      <p:ext uri="{BB962C8B-B14F-4D97-AF65-F5344CB8AC3E}">
        <p14:creationId xmlns:p14="http://schemas.microsoft.com/office/powerpoint/2010/main" val="2103140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BACAA-4ED0-5F0C-A175-DE18B3ED1A4C}"/>
              </a:ext>
            </a:extLst>
          </p:cNvPr>
          <p:cNvSpPr>
            <a:spLocks noGrp="1"/>
          </p:cNvSpPr>
          <p:nvPr>
            <p:ph type="title"/>
          </p:nvPr>
        </p:nvSpPr>
        <p:spPr/>
        <p:txBody>
          <a:bodyPr/>
          <a:lstStyle/>
          <a:p>
            <a:r>
              <a:rPr lang="en-US" b="1" i="0" u="none" strike="noStrike" dirty="0">
                <a:effectLst/>
                <a:latin typeface="Söhne"/>
              </a:rPr>
              <a:t>Project Objectives</a:t>
            </a:r>
            <a:endParaRPr lang="en-US" dirty="0"/>
          </a:p>
        </p:txBody>
      </p:sp>
      <p:sp>
        <p:nvSpPr>
          <p:cNvPr id="3" name="Content Placeholder 2">
            <a:extLst>
              <a:ext uri="{FF2B5EF4-FFF2-40B4-BE49-F238E27FC236}">
                <a16:creationId xmlns:a16="http://schemas.microsoft.com/office/drawing/2014/main" id="{139446CD-4EB1-D4A2-254E-6E4D78492FC8}"/>
              </a:ext>
            </a:extLst>
          </p:cNvPr>
          <p:cNvSpPr>
            <a:spLocks noGrp="1"/>
          </p:cNvSpPr>
          <p:nvPr>
            <p:ph idx="1"/>
          </p:nvPr>
        </p:nvSpPr>
        <p:spPr/>
        <p:txBody>
          <a:bodyPr/>
          <a:lstStyle/>
          <a:p>
            <a:pPr algn="l"/>
            <a:r>
              <a:rPr lang="en-US" b="0" i="1" u="none" strike="noStrike" dirty="0">
                <a:solidFill>
                  <a:srgbClr val="374151"/>
                </a:solidFill>
                <a:effectLst/>
                <a:latin typeface="Söhne"/>
              </a:rPr>
              <a:t>Electrical Management</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Efficiently monitor and manage home electrical consumption, promoting energy conservation and cost efficiency.</a:t>
            </a:r>
          </a:p>
          <a:p>
            <a:pPr algn="l"/>
            <a:r>
              <a:rPr lang="en-US" b="0" i="1" u="none" strike="noStrike" dirty="0">
                <a:solidFill>
                  <a:srgbClr val="374151"/>
                </a:solidFill>
                <a:effectLst/>
                <a:latin typeface="Söhne"/>
              </a:rPr>
              <a:t>Intrusion Detection</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Implement a reliable intrusion detection system using advanced sensors to enhance home security.</a:t>
            </a:r>
          </a:p>
          <a:p>
            <a:pPr algn="l"/>
            <a:r>
              <a:rPr lang="en-US" b="0" i="1" u="none" strike="noStrike" dirty="0">
                <a:solidFill>
                  <a:srgbClr val="374151"/>
                </a:solidFill>
                <a:effectLst/>
                <a:latin typeface="Söhne"/>
              </a:rPr>
              <a:t>Real-time Notification</a:t>
            </a:r>
            <a:endParaRPr lang="en-US" b="0" i="0" u="none" strike="noStrike" dirty="0">
              <a:solidFill>
                <a:srgbClr val="374151"/>
              </a:solidFill>
              <a:effectLst/>
              <a:latin typeface="Söhne"/>
            </a:endParaRPr>
          </a:p>
          <a:p>
            <a:pPr algn="l">
              <a:buFont typeface="Arial" panose="020B0604020202020204" pitchFamily="34" charset="0"/>
              <a:buChar char="•"/>
            </a:pPr>
            <a:r>
              <a:rPr lang="en-US" b="0" i="0" u="none" strike="noStrike" dirty="0">
                <a:solidFill>
                  <a:srgbClr val="374151"/>
                </a:solidFill>
                <a:effectLst/>
                <a:latin typeface="Söhne"/>
              </a:rPr>
              <a:t>Establish a real-time notification mechanism, ensuring prompt alerts for any detected intrusions or critical electrical events.</a:t>
            </a:r>
          </a:p>
          <a:p>
            <a:endParaRPr lang="en-US" dirty="0"/>
          </a:p>
        </p:txBody>
      </p:sp>
    </p:spTree>
    <p:extLst>
      <p:ext uri="{BB962C8B-B14F-4D97-AF65-F5344CB8AC3E}">
        <p14:creationId xmlns:p14="http://schemas.microsoft.com/office/powerpoint/2010/main" val="3864345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EC27D-36BA-217C-FC13-071037755CFC}"/>
              </a:ext>
            </a:extLst>
          </p:cNvPr>
          <p:cNvSpPr>
            <a:spLocks noGrp="1"/>
          </p:cNvSpPr>
          <p:nvPr>
            <p:ph type="title"/>
          </p:nvPr>
        </p:nvSpPr>
        <p:spPr/>
        <p:txBody>
          <a:bodyPr>
            <a:normAutofit fontScale="90000"/>
          </a:bodyPr>
          <a:lstStyle/>
          <a:p>
            <a:r>
              <a:rPr lang="en-US" b="0" i="1" u="none" strike="noStrike" dirty="0">
                <a:solidFill>
                  <a:srgbClr val="374151"/>
                </a:solidFill>
                <a:effectLst/>
                <a:latin typeface="Söhne"/>
              </a:rPr>
              <a:t>Hardware Components, Technologies Employed</a:t>
            </a:r>
            <a:endParaRPr lang="en-US" dirty="0"/>
          </a:p>
        </p:txBody>
      </p:sp>
      <p:sp>
        <p:nvSpPr>
          <p:cNvPr id="3" name="Content Placeholder 2">
            <a:extLst>
              <a:ext uri="{FF2B5EF4-FFF2-40B4-BE49-F238E27FC236}">
                <a16:creationId xmlns:a16="http://schemas.microsoft.com/office/drawing/2014/main" id="{438990BC-6213-E3B6-07D4-CD6FA6F9B451}"/>
              </a:ext>
            </a:extLst>
          </p:cNvPr>
          <p:cNvSpPr>
            <a:spLocks noGrp="1"/>
          </p:cNvSpPr>
          <p:nvPr>
            <p:ph idx="1"/>
          </p:nvPr>
        </p:nvSpPr>
        <p:spPr/>
        <p:txBody>
          <a:bodyPr/>
          <a:lstStyle/>
          <a:p>
            <a:r>
              <a:rPr lang="en-US" b="0" i="0" u="none" strike="noStrike" dirty="0">
                <a:solidFill>
                  <a:srgbClr val="374151"/>
                </a:solidFill>
                <a:effectLst/>
                <a:latin typeface="Söhne"/>
              </a:rPr>
              <a:t>Utilized components include Ultrasonic Sensor, </a:t>
            </a:r>
            <a:r>
              <a:rPr lang="en-US" b="0" i="0" u="none" strike="noStrike" dirty="0" err="1">
                <a:solidFill>
                  <a:srgbClr val="374151"/>
                </a:solidFill>
                <a:effectLst/>
                <a:latin typeface="Söhne"/>
              </a:rPr>
              <a:t>ChainableLED</a:t>
            </a:r>
            <a:r>
              <a:rPr lang="en-US" b="0" i="0" u="none" strike="noStrike" dirty="0">
                <a:solidFill>
                  <a:srgbClr val="374151"/>
                </a:solidFill>
                <a:effectLst/>
                <a:latin typeface="Söhne"/>
              </a:rPr>
              <a:t>, Particle ARGON, and more, forming the backbone of the system</a:t>
            </a:r>
          </a:p>
          <a:p>
            <a:r>
              <a:rPr lang="en-US" b="0" i="0" u="none" strike="noStrike" dirty="0">
                <a:solidFill>
                  <a:srgbClr val="374151"/>
                </a:solidFill>
                <a:effectLst/>
                <a:latin typeface="Söhne"/>
              </a:rPr>
              <a:t>Leveraged technologies such as Particle Cloud and </a:t>
            </a:r>
            <a:r>
              <a:rPr lang="en-US" b="0" i="0" u="none" strike="noStrike" dirty="0" err="1">
                <a:solidFill>
                  <a:srgbClr val="374151"/>
                </a:solidFill>
                <a:effectLst/>
                <a:latin typeface="Söhne"/>
              </a:rPr>
              <a:t>ThingSpeak</a:t>
            </a:r>
            <a:r>
              <a:rPr lang="en-US" b="0" i="0" u="none" strike="noStrike" dirty="0">
                <a:solidFill>
                  <a:srgbClr val="374151"/>
                </a:solidFill>
                <a:effectLst/>
                <a:latin typeface="Söhne"/>
              </a:rPr>
              <a:t> to enable seamless connectivity and data management.</a:t>
            </a:r>
          </a:p>
          <a:p>
            <a:endParaRPr lang="en-US" dirty="0"/>
          </a:p>
        </p:txBody>
      </p:sp>
    </p:spTree>
    <p:extLst>
      <p:ext uri="{BB962C8B-B14F-4D97-AF65-F5344CB8AC3E}">
        <p14:creationId xmlns:p14="http://schemas.microsoft.com/office/powerpoint/2010/main" val="187379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0509F8-1ABF-4C11-23C9-44C7E5850B8B}"/>
              </a:ext>
            </a:extLst>
          </p:cNvPr>
          <p:cNvSpPr>
            <a:spLocks noGrp="1"/>
          </p:cNvSpPr>
          <p:nvPr>
            <p:ph type="title"/>
          </p:nvPr>
        </p:nvSpPr>
        <p:spPr/>
        <p:txBody>
          <a:bodyPr/>
          <a:lstStyle/>
          <a:p>
            <a:endParaRPr lang="en-US" dirty="0"/>
          </a:p>
        </p:txBody>
      </p:sp>
      <p:pic>
        <p:nvPicPr>
          <p:cNvPr id="8" name="Content Placeholder 7" descr="A close-up of a circuit board&#10;&#10;Description automatically generated">
            <a:extLst>
              <a:ext uri="{FF2B5EF4-FFF2-40B4-BE49-F238E27FC236}">
                <a16:creationId xmlns:a16="http://schemas.microsoft.com/office/drawing/2014/main" id="{E2CBF447-3B7D-A8A8-58A0-9B996427E276}"/>
              </a:ext>
            </a:extLst>
          </p:cNvPr>
          <p:cNvPicPr>
            <a:picLocks noGrp="1" noChangeAspect="1"/>
          </p:cNvPicPr>
          <p:nvPr>
            <p:ph idx="1"/>
          </p:nvPr>
        </p:nvPicPr>
        <p:blipFill>
          <a:blip r:embed="rId2"/>
          <a:stretch>
            <a:fillRect/>
          </a:stretch>
        </p:blipFill>
        <p:spPr>
          <a:xfrm>
            <a:off x="1585913" y="1843088"/>
            <a:ext cx="8386761" cy="4649787"/>
          </a:xfrm>
        </p:spPr>
      </p:pic>
    </p:spTree>
    <p:extLst>
      <p:ext uri="{BB962C8B-B14F-4D97-AF65-F5344CB8AC3E}">
        <p14:creationId xmlns:p14="http://schemas.microsoft.com/office/powerpoint/2010/main" val="245955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6C315-AA0B-E2A6-9181-6A21BC82A3B5}"/>
              </a:ext>
            </a:extLst>
          </p:cNvPr>
          <p:cNvSpPr>
            <a:spLocks noGrp="1"/>
          </p:cNvSpPr>
          <p:nvPr>
            <p:ph type="title"/>
          </p:nvPr>
        </p:nvSpPr>
        <p:spPr/>
        <p:txBody>
          <a:bodyPr/>
          <a:lstStyle/>
          <a:p>
            <a:r>
              <a:rPr lang="en-US" b="1" i="0" u="none" strike="noStrike" dirty="0">
                <a:effectLst/>
                <a:latin typeface="Söhne"/>
              </a:rPr>
              <a:t>Project Architecture</a:t>
            </a:r>
            <a:endParaRPr lang="en-US" dirty="0"/>
          </a:p>
        </p:txBody>
      </p:sp>
      <p:sp>
        <p:nvSpPr>
          <p:cNvPr id="3" name="Content Placeholder 2">
            <a:extLst>
              <a:ext uri="{FF2B5EF4-FFF2-40B4-BE49-F238E27FC236}">
                <a16:creationId xmlns:a16="http://schemas.microsoft.com/office/drawing/2014/main" id="{C0913E5C-8E81-8949-9AFA-94DACE9A9915}"/>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A detailed diagram illustrating the interplay between various components within the system.</a:t>
            </a:r>
          </a:p>
          <a:p>
            <a:pPr algn="l">
              <a:buFont typeface="Arial" panose="020B0604020202020204" pitchFamily="34" charset="0"/>
              <a:buChar char="•"/>
            </a:pPr>
            <a:r>
              <a:rPr lang="en-US" b="0" i="0" u="none" strike="noStrike" dirty="0">
                <a:solidFill>
                  <a:srgbClr val="374151"/>
                </a:solidFill>
                <a:effectLst/>
                <a:latin typeface="Söhne"/>
              </a:rPr>
              <a:t>Visual representation of how sensors are intricately connected to the Particle Photon for efficient data processing.</a:t>
            </a:r>
          </a:p>
          <a:p>
            <a:endParaRPr lang="en-US" dirty="0"/>
          </a:p>
        </p:txBody>
      </p:sp>
    </p:spTree>
    <p:extLst>
      <p:ext uri="{BB962C8B-B14F-4D97-AF65-F5344CB8AC3E}">
        <p14:creationId xmlns:p14="http://schemas.microsoft.com/office/powerpoint/2010/main" val="40969539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7D47B-1C61-AA28-473F-C92599B346FA}"/>
              </a:ext>
            </a:extLst>
          </p:cNvPr>
          <p:cNvSpPr>
            <a:spLocks noGrp="1"/>
          </p:cNvSpPr>
          <p:nvPr>
            <p:ph type="title"/>
          </p:nvPr>
        </p:nvSpPr>
        <p:spPr/>
        <p:txBody>
          <a:bodyPr/>
          <a:lstStyle/>
          <a:p>
            <a:endParaRPr lang="en-US"/>
          </a:p>
        </p:txBody>
      </p:sp>
      <p:pic>
        <p:nvPicPr>
          <p:cNvPr id="9" name="Content Placeholder 8" descr="A green light on a table&#10;&#10;Description automatically generated">
            <a:extLst>
              <a:ext uri="{FF2B5EF4-FFF2-40B4-BE49-F238E27FC236}">
                <a16:creationId xmlns:a16="http://schemas.microsoft.com/office/drawing/2014/main" id="{4020F706-034E-5A52-4AA6-A8F8C1E0BE31}"/>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40581867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5679F-6B23-7C0A-4B87-2C8CEE0FFE23}"/>
              </a:ext>
            </a:extLst>
          </p:cNvPr>
          <p:cNvSpPr>
            <a:spLocks noGrp="1"/>
          </p:cNvSpPr>
          <p:nvPr>
            <p:ph type="title"/>
          </p:nvPr>
        </p:nvSpPr>
        <p:spPr/>
        <p:txBody>
          <a:bodyPr/>
          <a:lstStyle/>
          <a:p>
            <a:endParaRPr lang="en-US"/>
          </a:p>
        </p:txBody>
      </p:sp>
      <p:pic>
        <p:nvPicPr>
          <p:cNvPr id="5" name="Content Placeholder 4" descr="A red light on a counter&#10;&#10;Description automatically generated with medium confidence">
            <a:extLst>
              <a:ext uri="{FF2B5EF4-FFF2-40B4-BE49-F238E27FC236}">
                <a16:creationId xmlns:a16="http://schemas.microsoft.com/office/drawing/2014/main" id="{6541FE7E-A25E-0028-5CBF-B88C9425A4F4}"/>
              </a:ext>
            </a:extLst>
          </p:cNvPr>
          <p:cNvPicPr>
            <a:picLocks noGrp="1" noChangeAspect="1"/>
          </p:cNvPicPr>
          <p:nvPr>
            <p:ph idx="1"/>
          </p:nvPr>
        </p:nvPicPr>
        <p:blipFill>
          <a:blip r:embed="rId2"/>
          <a:stretch>
            <a:fillRect/>
          </a:stretch>
        </p:blipFill>
        <p:spPr>
          <a:xfrm>
            <a:off x="3206220" y="1825625"/>
            <a:ext cx="5801784" cy="4351338"/>
          </a:xfrm>
        </p:spPr>
      </p:pic>
    </p:spTree>
    <p:extLst>
      <p:ext uri="{BB962C8B-B14F-4D97-AF65-F5344CB8AC3E}">
        <p14:creationId xmlns:p14="http://schemas.microsoft.com/office/powerpoint/2010/main" val="42307543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A408B-5DBC-7953-5C93-F1649C6B1193}"/>
              </a:ext>
            </a:extLst>
          </p:cNvPr>
          <p:cNvSpPr>
            <a:spLocks noGrp="1"/>
          </p:cNvSpPr>
          <p:nvPr>
            <p:ph type="title"/>
          </p:nvPr>
        </p:nvSpPr>
        <p:spPr/>
        <p:txBody>
          <a:bodyPr/>
          <a:lstStyle/>
          <a:p>
            <a:r>
              <a:rPr lang="en-US" b="1" i="0" u="none" strike="noStrike" dirty="0">
                <a:effectLst/>
                <a:latin typeface="Söhne"/>
              </a:rPr>
              <a:t>Practical Perspectives</a:t>
            </a:r>
            <a:endParaRPr lang="en-US" dirty="0"/>
          </a:p>
        </p:txBody>
      </p:sp>
      <p:sp>
        <p:nvSpPr>
          <p:cNvPr id="3" name="Content Placeholder 2">
            <a:extLst>
              <a:ext uri="{FF2B5EF4-FFF2-40B4-BE49-F238E27FC236}">
                <a16:creationId xmlns:a16="http://schemas.microsoft.com/office/drawing/2014/main" id="{8FBEFDF9-511F-668E-F602-F0BDF33C3995}"/>
              </a:ext>
            </a:extLst>
          </p:cNvPr>
          <p:cNvSpPr>
            <a:spLocks noGrp="1"/>
          </p:cNvSpPr>
          <p:nvPr>
            <p:ph idx="1"/>
          </p:nvPr>
        </p:nvSpPr>
        <p:spPr/>
        <p:txBody>
          <a:bodyPr/>
          <a:lstStyle/>
          <a:p>
            <a:pPr algn="l">
              <a:buFont typeface="Arial" panose="020B0604020202020204" pitchFamily="34" charset="0"/>
              <a:buChar char="•"/>
            </a:pPr>
            <a:r>
              <a:rPr lang="en-US" b="0" i="0" u="none" strike="noStrike" dirty="0">
                <a:solidFill>
                  <a:srgbClr val="374151"/>
                </a:solidFill>
                <a:effectLst/>
                <a:latin typeface="Söhne"/>
              </a:rPr>
              <a:t>Exploration of how the project can enhance daily life.</a:t>
            </a:r>
          </a:p>
          <a:p>
            <a:pPr algn="l">
              <a:buFont typeface="Arial" panose="020B0604020202020204" pitchFamily="34" charset="0"/>
              <a:buChar char="•"/>
            </a:pPr>
            <a:r>
              <a:rPr lang="en-US" b="0" i="0" u="none" strike="noStrike" dirty="0">
                <a:solidFill>
                  <a:srgbClr val="374151"/>
                </a:solidFill>
                <a:effectLst/>
                <a:latin typeface="Söhne"/>
              </a:rPr>
              <a:t>Real-world scenarios demonstrating practical usage.</a:t>
            </a:r>
          </a:p>
          <a:p>
            <a:pPr algn="l">
              <a:buFont typeface="Arial" panose="020B0604020202020204" pitchFamily="34" charset="0"/>
              <a:buChar char="•"/>
            </a:pPr>
            <a:r>
              <a:rPr lang="en-US" b="0" i="0" u="none" strike="noStrike" dirty="0">
                <a:solidFill>
                  <a:srgbClr val="374151"/>
                </a:solidFill>
                <a:effectLst/>
                <a:latin typeface="Söhne"/>
              </a:rPr>
              <a:t>Potential benefits for home security and energy efficiency.</a:t>
            </a:r>
          </a:p>
          <a:p>
            <a:endParaRPr lang="en-US" dirty="0"/>
          </a:p>
        </p:txBody>
      </p:sp>
    </p:spTree>
    <p:extLst>
      <p:ext uri="{BB962C8B-B14F-4D97-AF65-F5344CB8AC3E}">
        <p14:creationId xmlns:p14="http://schemas.microsoft.com/office/powerpoint/2010/main" val="3886395344"/>
      </p:ext>
    </p:extLst>
  </p:cSld>
  <p:clrMapOvr>
    <a:masterClrMapping/>
  </p:clrMapOvr>
</p:sld>
</file>

<file path=ppt/theme/theme1.xml><?xml version="1.0" encoding="utf-8"?>
<a:theme xmlns:a="http://schemas.openxmlformats.org/drawingml/2006/main" name="ConfettiVTI">
  <a:themeElements>
    <a:clrScheme name="AnalogousFromRegularSeed_2SEEDS">
      <a:dk1>
        <a:srgbClr val="000000"/>
      </a:dk1>
      <a:lt1>
        <a:srgbClr val="FFFFFF"/>
      </a:lt1>
      <a:dk2>
        <a:srgbClr val="23323E"/>
      </a:dk2>
      <a:lt2>
        <a:srgbClr val="E8E3E2"/>
      </a:lt2>
      <a:accent1>
        <a:srgbClr val="3B94B1"/>
      </a:accent1>
      <a:accent2>
        <a:srgbClr val="46B4A1"/>
      </a:accent2>
      <a:accent3>
        <a:srgbClr val="4D74C3"/>
      </a:accent3>
      <a:accent4>
        <a:srgbClr val="B13B58"/>
      </a:accent4>
      <a:accent5>
        <a:srgbClr val="C3604D"/>
      </a:accent5>
      <a:accent6>
        <a:srgbClr val="B1803B"/>
      </a:accent6>
      <a:hlink>
        <a:srgbClr val="BF5F3F"/>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fettiVTI" id="{B5618F7C-B4F0-4D28-83B4-440D0519681F}" vid="{5F84EFDF-E14E-48C6-955C-990A32085A7F}"/>
    </a:ext>
  </a:extLst>
</a:theme>
</file>

<file path=docProps/app.xml><?xml version="1.0" encoding="utf-8"?>
<Properties xmlns="http://schemas.openxmlformats.org/officeDocument/2006/extended-properties" xmlns:vt="http://schemas.openxmlformats.org/officeDocument/2006/docPropsVTypes">
  <TotalTime>37</TotalTime>
  <Words>723</Words>
  <Application>Microsoft Macintosh PowerPoint</Application>
  <PresentationFormat>Widescreen</PresentationFormat>
  <Paragraphs>34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Gill Sans Nova</vt:lpstr>
      <vt:lpstr>Söhne</vt:lpstr>
      <vt:lpstr>ConfettiVTI</vt:lpstr>
      <vt:lpstr>Home Electrical Management and Security System</vt:lpstr>
      <vt:lpstr>Why Chose This Project? </vt:lpstr>
      <vt:lpstr>Project Objectives</vt:lpstr>
      <vt:lpstr>Hardware Components, Technologies Employed</vt:lpstr>
      <vt:lpstr>PowerPoint Presentation</vt:lpstr>
      <vt:lpstr>Project Architecture</vt:lpstr>
      <vt:lpstr>PowerPoint Presentation</vt:lpstr>
      <vt:lpstr>PowerPoint Presentation</vt:lpstr>
      <vt:lpstr>Practical Perspectives</vt:lpstr>
      <vt:lpstr>PowerPoint Presentation</vt:lpstr>
      <vt:lpstr>PowerPoint Presentation</vt:lpstr>
      <vt:lpstr>Future Adaptations</vt:lpstr>
      <vt:lpstr>Challenges Faced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Electrical Management and Security System</dc:title>
  <dc:creator>Tchamande, Serge Yvon N.</dc:creator>
  <cp:lastModifiedBy>Tchamande, Serge Yvon N.</cp:lastModifiedBy>
  <cp:revision>1</cp:revision>
  <dcterms:created xsi:type="dcterms:W3CDTF">2023-12-19T19:54:13Z</dcterms:created>
  <dcterms:modified xsi:type="dcterms:W3CDTF">2023-12-19T20:31:52Z</dcterms:modified>
</cp:coreProperties>
</file>

<file path=docProps/thumbnail.jpeg>
</file>